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6858000" cy="9144000" type="letter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63B"/>
    <a:srgbClr val="98B63C"/>
    <a:srgbClr val="07539C"/>
    <a:srgbClr val="939292"/>
    <a:srgbClr val="D1D3D5"/>
    <a:srgbClr val="66CCFF"/>
    <a:srgbClr val="448DD0"/>
    <a:srgbClr val="FF9933"/>
    <a:srgbClr val="E15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5" d="100"/>
          <a:sy n="65" d="100"/>
        </p:scale>
        <p:origin x="2357" y="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7374" cy="470072"/>
          </a:xfrm>
          <a:prstGeom prst="rect">
            <a:avLst/>
          </a:prstGeom>
        </p:spPr>
        <p:txBody>
          <a:bodyPr vert="horz" lIns="92176" tIns="46088" rIns="92176" bIns="460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100" y="1"/>
            <a:ext cx="3067374" cy="470072"/>
          </a:xfrm>
          <a:prstGeom prst="rect">
            <a:avLst/>
          </a:prstGeom>
        </p:spPr>
        <p:txBody>
          <a:bodyPr vert="horz" lIns="92176" tIns="46088" rIns="92176" bIns="46088" rtlCol="0"/>
          <a:lstStyle>
            <a:lvl1pPr algn="r">
              <a:defRPr sz="1200"/>
            </a:lvl1pPr>
          </a:lstStyle>
          <a:p>
            <a:fld id="{29DB20C0-6AF9-4CF4-9477-A529E8A9628D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169988"/>
            <a:ext cx="23685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6" tIns="46088" rIns="92176" bIns="460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349" y="4505661"/>
            <a:ext cx="5660378" cy="3687030"/>
          </a:xfrm>
          <a:prstGeom prst="rect">
            <a:avLst/>
          </a:prstGeom>
        </p:spPr>
        <p:txBody>
          <a:bodyPr vert="horz" lIns="92176" tIns="46088" rIns="92176" bIns="4608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004"/>
            <a:ext cx="3067374" cy="470072"/>
          </a:xfrm>
          <a:prstGeom prst="rect">
            <a:avLst/>
          </a:prstGeom>
        </p:spPr>
        <p:txBody>
          <a:bodyPr vert="horz" lIns="92176" tIns="46088" rIns="92176" bIns="460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100" y="8893004"/>
            <a:ext cx="3067374" cy="470072"/>
          </a:xfrm>
          <a:prstGeom prst="rect">
            <a:avLst/>
          </a:prstGeom>
        </p:spPr>
        <p:txBody>
          <a:bodyPr vert="horz" lIns="92176" tIns="46088" rIns="92176" bIns="46088" rtlCol="0" anchor="b"/>
          <a:lstStyle>
            <a:lvl1pPr algn="r">
              <a:defRPr sz="1200"/>
            </a:lvl1pPr>
          </a:lstStyle>
          <a:p>
            <a:fld id="{D4F85E6E-6B3C-4E07-85A1-88E8E5927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0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6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2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2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5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8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86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2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0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1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9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89376-1339-4528-844D-C73B26617C67}" type="datetimeFigureOut">
              <a:rPr lang="en-US" smtClean="0"/>
              <a:pPr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B9D1F-C880-4589-A106-88FC923D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6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1394" y="1547447"/>
            <a:ext cx="5472332" cy="603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23" b="1" i="1" dirty="0">
                <a:solidFill>
                  <a:schemeClr val="bg1"/>
                </a:solidFill>
              </a:rPr>
              <a:t>ST. LOUIS JOB FAIR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394" y="2192508"/>
            <a:ext cx="5767754" cy="85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2" dirty="0">
                <a:solidFill>
                  <a:schemeClr val="bg1"/>
                </a:solidFill>
              </a:rPr>
              <a:t>•</a:t>
            </a:r>
            <a:r>
              <a:rPr lang="en-US" sz="1662" b="1" dirty="0">
                <a:solidFill>
                  <a:schemeClr val="bg1"/>
                </a:solidFill>
              </a:rPr>
              <a:t> SERVICE ABOVE SELF •</a:t>
            </a:r>
            <a:r>
              <a:rPr lang="en-US" sz="1662" b="1" dirty="0"/>
              <a:t> </a:t>
            </a:r>
            <a:r>
              <a:rPr lang="en-US" sz="1662" b="1" dirty="0">
                <a:solidFill>
                  <a:schemeClr val="bg1"/>
                </a:solidFill>
              </a:rPr>
              <a:t>PERSONAL ACCOUNTABILITY </a:t>
            </a:r>
          </a:p>
          <a:p>
            <a:pPr algn="ctr"/>
            <a:r>
              <a:rPr lang="en-US" sz="1662" b="1" dirty="0">
                <a:solidFill>
                  <a:schemeClr val="bg1"/>
                </a:solidFill>
              </a:rPr>
              <a:t>• INTEGRITY • RESPECT ENGAGEMENT</a:t>
            </a:r>
          </a:p>
          <a:p>
            <a:endParaRPr lang="en-US" sz="1662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2729" y="8700540"/>
            <a:ext cx="5072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</a:rPr>
              <a:t>“We Create Environments that Enrich Lives and Facilitate Success”</a:t>
            </a:r>
            <a:endParaRPr lang="en-US" sz="14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85115"/>
            <a:ext cx="6858000" cy="636283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253225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Now hiring for Seasonal General Cleaners!</a:t>
            </a:r>
          </a:p>
          <a:p>
            <a:pPr algn="ctr" defTabSz="253225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Angel of the Winds Arena</a:t>
            </a:r>
          </a:p>
          <a:p>
            <a:pPr algn="ctr" defTabSz="253225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2</a:t>
            </a:r>
            <a:r>
              <a:rPr lang="en-US" sz="2800" b="1" baseline="30000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nd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and 3</a:t>
            </a:r>
            <a:r>
              <a:rPr lang="en-US" sz="2800" b="1" baseline="30000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rd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Shift - </a:t>
            </a:r>
            <a:r>
              <a:rPr lang="en-US" sz="2800" b="1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$13.69/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hour!</a:t>
            </a:r>
          </a:p>
          <a:p>
            <a:pPr marL="285750" indent="-285750" defTabSz="253225"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endParaRPr lang="en-US" sz="1363" b="1" dirty="0">
              <a:solidFill>
                <a:srgbClr val="002060"/>
              </a:solidFill>
            </a:endParaRPr>
          </a:p>
          <a:p>
            <a:pPr marL="285750" indent="-285750" defTabSz="253225"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We offer: </a:t>
            </a:r>
          </a:p>
          <a:p>
            <a:pPr marL="653362" lvl="1" indent="-263776" defTabSz="233752">
              <a:buSzPct val="150000"/>
              <a:buFont typeface="Arial" panose="020B0604020202020204" pitchFamily="34" charset="0"/>
              <a:buChar char="•"/>
            </a:pPr>
            <a:r>
              <a:rPr lang="en-US" sz="1400" dirty="0"/>
              <a:t>Premium pay</a:t>
            </a:r>
          </a:p>
          <a:p>
            <a:pPr marL="653362" lvl="1" indent="-263776" defTabSz="233752">
              <a:buSzPct val="150000"/>
              <a:buFont typeface="Arial" panose="020B0604020202020204" pitchFamily="34" charset="0"/>
              <a:buChar char="•"/>
            </a:pPr>
            <a:r>
              <a:rPr lang="en-US" sz="1400" dirty="0"/>
              <a:t>Stable company, great hours</a:t>
            </a:r>
          </a:p>
          <a:p>
            <a:pPr marL="653362" lvl="1" indent="-263776" defTabSz="233752">
              <a:buSzPct val="150000"/>
              <a:buFont typeface="Arial" panose="020B0604020202020204" pitchFamily="34" charset="0"/>
              <a:buChar char="•"/>
            </a:pPr>
            <a:r>
              <a:rPr lang="en-US" sz="1400" dirty="0"/>
              <a:t>Opportunities for growth- internal promotional opportunities</a:t>
            </a:r>
          </a:p>
          <a:p>
            <a:pPr defTabSz="233752">
              <a:buClr>
                <a:schemeClr val="bg1"/>
              </a:buClr>
              <a:buSzPct val="150000"/>
            </a:pPr>
            <a:endParaRPr lang="en-US" sz="1400" dirty="0"/>
          </a:p>
          <a:p>
            <a:pPr marL="243492" indent="-243492" defTabSz="233752"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Job Description: </a:t>
            </a:r>
          </a:p>
          <a:p>
            <a:pPr algn="just" defTabSz="233752">
              <a:buClr>
                <a:schemeClr val="bg1"/>
              </a:buClr>
              <a:buSzPct val="150000"/>
            </a:pPr>
            <a:r>
              <a:rPr lang="en-US" sz="1600" b="1" dirty="0">
                <a:solidFill>
                  <a:srgbClr val="002060"/>
                </a:solidFill>
              </a:rPr>
              <a:t>	</a:t>
            </a:r>
            <a:r>
              <a:rPr lang="en-US" sz="1400" dirty="0"/>
              <a:t>Sweeping, dusting, mopping, vacuuming, extracting carpet, stripping and waxing floors, 	removing trash, recycling, cleaning and sanitizing restrooms, washing windows, and any 	other duties as directed by custodial supervisor or his/her designated representative.</a:t>
            </a:r>
          </a:p>
          <a:p>
            <a:pPr marL="243492" indent="-243492" defTabSz="233752"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43492" indent="-243492" defTabSz="233752"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Job Requirements:</a:t>
            </a:r>
          </a:p>
          <a:p>
            <a:pPr marL="633078" lvl="1" indent="-243492" defTabSz="233752">
              <a:buSzPct val="140000"/>
              <a:buFont typeface="Arial" panose="020B0604020202020204" pitchFamily="34" charset="0"/>
              <a:buChar char="•"/>
            </a:pPr>
            <a:r>
              <a:rPr lang="en-US" sz="1400" dirty="0"/>
              <a:t>Ability to lift up to 30 lbs.</a:t>
            </a:r>
          </a:p>
          <a:p>
            <a:pPr marL="633078" lvl="1" indent="-243492" defTabSz="233752">
              <a:buSzPct val="140000"/>
              <a:buFont typeface="Arial" panose="020B0604020202020204" pitchFamily="34" charset="0"/>
              <a:buChar char="•"/>
            </a:pPr>
            <a:r>
              <a:rPr lang="en-US" sz="1400" dirty="0"/>
              <a:t>Excellent work history</a:t>
            </a:r>
          </a:p>
          <a:p>
            <a:pPr marL="633078" lvl="1" indent="-243492" defTabSz="233752">
              <a:buSzPct val="140000"/>
              <a:buFont typeface="Arial" panose="020B0604020202020204" pitchFamily="34" charset="0"/>
              <a:buChar char="•"/>
            </a:pPr>
            <a:r>
              <a:rPr lang="en-US" sz="1400" dirty="0"/>
              <a:t>Team focused approach requiring ability to work with others and take direction</a:t>
            </a:r>
          </a:p>
          <a:p>
            <a:pPr marL="633078" lvl="1" indent="-243492" defTabSz="233752">
              <a:buSzPct val="140000"/>
              <a:buFont typeface="Arial" panose="020B0604020202020204" pitchFamily="34" charset="0"/>
              <a:buChar char="•"/>
            </a:pPr>
            <a:r>
              <a:rPr lang="en-US" sz="1400" dirty="0"/>
              <a:t>Physically demanding fast-paced environment requiring ability to work efficiently with attention to detail</a:t>
            </a:r>
          </a:p>
          <a:p>
            <a:pPr marL="633078" lvl="1" indent="-243492" defTabSz="233752">
              <a:buSzPct val="140000"/>
              <a:buFont typeface="Arial" panose="020B0604020202020204" pitchFamily="34" charset="0"/>
              <a:buChar char="•"/>
            </a:pPr>
            <a:r>
              <a:rPr lang="en-US" sz="1400" dirty="0"/>
              <a:t>Candidates are subject to background checks</a:t>
            </a:r>
            <a:r>
              <a:rPr lang="en-US" sz="1292" dirty="0"/>
              <a:t>	</a:t>
            </a:r>
          </a:p>
          <a:p>
            <a:pPr marL="389586" lvl="1" algn="ctr" defTabSz="233752">
              <a:buSzPct val="140000"/>
            </a:pPr>
            <a:endParaRPr lang="en-US" sz="1292" dirty="0"/>
          </a:p>
          <a:p>
            <a:pPr marL="389586" lvl="1" algn="ctr" defTabSz="233752">
              <a:buSzPct val="140000"/>
            </a:pPr>
            <a:r>
              <a:rPr lang="en-US" sz="1292" dirty="0"/>
              <a:t>						</a:t>
            </a:r>
            <a:r>
              <a:rPr lang="en-US" sz="1292" b="1" dirty="0"/>
              <a:t>	</a:t>
            </a:r>
            <a:r>
              <a:rPr lang="en-US" sz="1292" b="1" dirty="0">
                <a:solidFill>
                  <a:srgbClr val="002060"/>
                </a:solidFill>
              </a:rPr>
              <a:t>		</a:t>
            </a:r>
          </a:p>
          <a:p>
            <a:r>
              <a:rPr lang="en-US" sz="1292" dirty="0"/>
              <a:t>				</a:t>
            </a:r>
            <a:r>
              <a:rPr lang="en-US" dirty="0"/>
              <a:t>				 </a:t>
            </a:r>
          </a:p>
          <a:p>
            <a:pPr algn="ctr"/>
            <a:r>
              <a:rPr lang="en-US" sz="2000" b="1" dirty="0"/>
              <a:t>Please apply at www.cleantechcompany.com/careers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805" y="7725646"/>
            <a:ext cx="2396511" cy="8986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9E6399-2A23-4A80-B339-08065391DE70}"/>
              </a:ext>
            </a:extLst>
          </p:cNvPr>
          <p:cNvSpPr/>
          <p:nvPr/>
        </p:nvSpPr>
        <p:spPr>
          <a:xfrm>
            <a:off x="-301083" y="163283"/>
            <a:ext cx="74936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Clean-Tech is Hiring!</a:t>
            </a:r>
          </a:p>
        </p:txBody>
      </p:sp>
    </p:spTree>
    <p:extLst>
      <p:ext uri="{BB962C8B-B14F-4D97-AF65-F5344CB8AC3E}">
        <p14:creationId xmlns:p14="http://schemas.microsoft.com/office/powerpoint/2010/main" val="2819124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195</Words>
  <Application>Microsoft Office PowerPoint</Application>
  <PresentationFormat>Letter Paper (8.5x11 in)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Sona Thaxton</dc:creator>
  <cp:lastModifiedBy>Larissa Long</cp:lastModifiedBy>
  <cp:revision>41</cp:revision>
  <cp:lastPrinted>2020-04-13T18:36:27Z</cp:lastPrinted>
  <dcterms:created xsi:type="dcterms:W3CDTF">2016-01-08T16:47:49Z</dcterms:created>
  <dcterms:modified xsi:type="dcterms:W3CDTF">2021-08-06T16:21:44Z</dcterms:modified>
</cp:coreProperties>
</file>